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2"/>
  </p:notesMasterIdLst>
  <p:sldIdLst>
    <p:sldId id="273" r:id="rId2"/>
    <p:sldId id="257" r:id="rId3"/>
    <p:sldId id="320" r:id="rId4"/>
    <p:sldId id="335" r:id="rId5"/>
    <p:sldId id="334" r:id="rId6"/>
    <p:sldId id="329" r:id="rId7"/>
    <p:sldId id="290" r:id="rId8"/>
    <p:sldId id="291" r:id="rId9"/>
    <p:sldId id="268" r:id="rId10"/>
    <p:sldId id="327" r:id="rId11"/>
    <p:sldId id="328" r:id="rId12"/>
    <p:sldId id="336" r:id="rId13"/>
    <p:sldId id="338" r:id="rId14"/>
    <p:sldId id="342" r:id="rId15"/>
    <p:sldId id="343" r:id="rId16"/>
    <p:sldId id="344" r:id="rId17"/>
    <p:sldId id="270" r:id="rId18"/>
    <p:sldId id="326" r:id="rId19"/>
    <p:sldId id="332" r:id="rId20"/>
    <p:sldId id="341" r:id="rId21"/>
    <p:sldId id="333" r:id="rId22"/>
    <p:sldId id="300" r:id="rId23"/>
    <p:sldId id="322" r:id="rId24"/>
    <p:sldId id="323" r:id="rId25"/>
    <p:sldId id="324" r:id="rId26"/>
    <p:sldId id="331" r:id="rId27"/>
    <p:sldId id="325" r:id="rId28"/>
    <p:sldId id="293" r:id="rId29"/>
    <p:sldId id="321" r:id="rId30"/>
    <p:sldId id="292" r:id="rId31"/>
  </p:sldIdLst>
  <p:sldSz cx="12192000" cy="6858000"/>
  <p:notesSz cx="6858000" cy="9144000"/>
  <p:embeddedFontLst>
    <p:embeddedFont>
      <p:font typeface="맑은 고딕" panose="020B0503020000020004" pitchFamily="50" charset="-127"/>
      <p:regular r:id="rId33"/>
      <p:bold r:id="rId34"/>
    </p:embeddedFont>
    <p:embeddedFont>
      <p:font typeface="나눔고딕 ExtraBold" panose="020B0600000101010101" charset="-127"/>
      <p:bold r:id="rId35"/>
    </p:embeddedFont>
    <p:embeddedFont>
      <p:font typeface="Cambria Math" panose="02040503050406030204" pitchFamily="18" charset="0"/>
      <p:regular r:id="rId36"/>
    </p:embeddedFont>
    <p:embeddedFont>
      <p:font typeface="나눔바른고딕" panose="020B0603020101020101" pitchFamily="50" charset="-127"/>
      <p:regular r:id="rId3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5CD484"/>
    <a:srgbClr val="15A085"/>
    <a:srgbClr val="F39C12"/>
    <a:srgbClr val="FF33CC"/>
    <a:srgbClr val="FF66FF"/>
    <a:srgbClr val="586776"/>
    <a:srgbClr val="00B050"/>
    <a:srgbClr val="C03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7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96" y="90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2D5B2-DCFC-4CA2-B31A-7595A129E65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8139B-7428-46ED-AD26-FC9AA4F52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9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50.png"/><Relationship Id="rId4" Type="http://schemas.openxmlformats.org/officeDocument/2006/relationships/image" Target="../media/image1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1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4248" y="2836957"/>
            <a:ext cx="5487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회로 실험</a:t>
            </a:r>
            <a:r>
              <a:rPr lang="en-US" altLang="ko-KR" sz="2000" dirty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(Circuit Experiment)</a:t>
            </a:r>
          </a:p>
          <a:p>
            <a:pPr algn="r"/>
            <a:r>
              <a: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화재 경보기</a:t>
            </a: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(Fire Alarm)</a:t>
            </a:r>
            <a:endParaRPr lang="ko-KR" altLang="en-US" sz="2800" b="1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08572" y="4931229"/>
            <a:ext cx="2906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2015041703 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  </a:t>
            </a:r>
            <a:r>
              <a:rPr lang="ko-KR" altLang="en-US" dirty="0" err="1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혜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영</a:t>
            </a:r>
            <a:r>
              <a:rPr lang="ko-KR" altLang="en-US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2015041612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박  경  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2015041821 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  지  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2013046477 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  남  기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2015041803 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 수  용</a:t>
            </a:r>
          </a:p>
        </p:txBody>
      </p:sp>
      <p:pic>
        <p:nvPicPr>
          <p:cNvPr id="2050" name="Picture 2" descr="C:\Users\임지수\Desktop\1482254244_Fire_Alarm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714" y="2648298"/>
            <a:ext cx="1208314" cy="120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275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973171" y="1519312"/>
            <a:ext cx="5278249" cy="4336149"/>
            <a:chOff x="2973171" y="1519312"/>
            <a:chExt cx="5278249" cy="4336149"/>
          </a:xfrm>
        </p:grpSpPr>
        <p:sp>
          <p:nvSpPr>
            <p:cNvPr id="3" name="정육면체 2"/>
            <p:cNvSpPr/>
            <p:nvPr/>
          </p:nvSpPr>
          <p:spPr>
            <a:xfrm>
              <a:off x="2973171" y="3616114"/>
              <a:ext cx="5278249" cy="2239347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정육면체 3"/>
            <p:cNvSpPr/>
            <p:nvPr/>
          </p:nvSpPr>
          <p:spPr>
            <a:xfrm>
              <a:off x="3263705" y="1519312"/>
              <a:ext cx="2067949" cy="2644726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5009493" y="3026813"/>
            <a:ext cx="980521" cy="891038"/>
            <a:chOff x="5122034" y="3097152"/>
            <a:chExt cx="980521" cy="891038"/>
          </a:xfrm>
        </p:grpSpPr>
        <p:sp>
          <p:nvSpPr>
            <p:cNvPr id="11" name="정육면체 10"/>
            <p:cNvSpPr/>
            <p:nvPr/>
          </p:nvSpPr>
          <p:spPr>
            <a:xfrm>
              <a:off x="5663076" y="3362919"/>
              <a:ext cx="439479" cy="625271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 dirty="0"/>
            </a:p>
          </p:txBody>
        </p:sp>
        <p:sp>
          <p:nvSpPr>
            <p:cNvPr id="10" name="정육면체 9"/>
            <p:cNvSpPr/>
            <p:nvPr/>
          </p:nvSpPr>
          <p:spPr>
            <a:xfrm>
              <a:off x="5122034" y="3097152"/>
              <a:ext cx="980521" cy="515820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/>
            </a:p>
          </p:txBody>
        </p:sp>
      </p:grpSp>
      <p:sp>
        <p:nvSpPr>
          <p:cNvPr id="8" name="원통형 7"/>
          <p:cNvSpPr/>
          <p:nvPr/>
        </p:nvSpPr>
        <p:spPr>
          <a:xfrm rot="5400000">
            <a:off x="7626579" y="4366478"/>
            <a:ext cx="1249681" cy="844802"/>
          </a:xfrm>
          <a:prstGeom prst="can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8673821" y="3833722"/>
            <a:ext cx="673881" cy="1925886"/>
            <a:chOff x="8673821" y="3833722"/>
            <a:chExt cx="673881" cy="1925886"/>
          </a:xfrm>
        </p:grpSpPr>
        <p:cxnSp>
          <p:nvCxnSpPr>
            <p:cNvPr id="13" name="직선 연결선 12"/>
            <p:cNvCxnSpPr/>
            <p:nvPr/>
          </p:nvCxnSpPr>
          <p:spPr>
            <a:xfrm flipV="1">
              <a:off x="8673821" y="3833722"/>
              <a:ext cx="407963" cy="2391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 flipV="1">
              <a:off x="8877802" y="4360984"/>
              <a:ext cx="469900" cy="5627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/>
            <p:cNvCxnSpPr/>
            <p:nvPr/>
          </p:nvCxnSpPr>
          <p:spPr>
            <a:xfrm>
              <a:off x="8712703" y="5593417"/>
              <a:ext cx="317499" cy="16619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/>
            <p:cNvCxnSpPr/>
            <p:nvPr/>
          </p:nvCxnSpPr>
          <p:spPr>
            <a:xfrm>
              <a:off x="8846834" y="5116986"/>
              <a:ext cx="469900" cy="132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/>
          <p:cNvGrpSpPr/>
          <p:nvPr/>
        </p:nvGrpSpPr>
        <p:grpSpPr>
          <a:xfrm>
            <a:off x="3137022" y="4183618"/>
            <a:ext cx="4269595" cy="1724591"/>
            <a:chOff x="3171880" y="3620242"/>
            <a:chExt cx="5477069" cy="2309327"/>
          </a:xfrm>
        </p:grpSpPr>
        <p:sp>
          <p:nvSpPr>
            <p:cNvPr id="27" name="직사각형 26"/>
            <p:cNvSpPr/>
            <p:nvPr/>
          </p:nvSpPr>
          <p:spPr>
            <a:xfrm>
              <a:off x="3171880" y="3620242"/>
              <a:ext cx="5477069" cy="2230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55790" y="3837999"/>
              <a:ext cx="2088897" cy="1702972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651" y="4526757"/>
              <a:ext cx="1769881" cy="1402812"/>
            </a:xfrm>
            <a:prstGeom prst="rect">
              <a:avLst/>
            </a:prstGeom>
          </p:spPr>
        </p:pic>
        <p:sp>
          <p:nvSpPr>
            <p:cNvPr id="30" name="타원 29"/>
            <p:cNvSpPr/>
            <p:nvPr/>
          </p:nvSpPr>
          <p:spPr>
            <a:xfrm>
              <a:off x="7419102" y="3976055"/>
              <a:ext cx="332315" cy="3265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6091311" y="3620242"/>
              <a:ext cx="98474" cy="1780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819" y="522778"/>
            <a:ext cx="717864" cy="71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4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Hardware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101901" y="3559592"/>
            <a:ext cx="5617029" cy="236997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10108" y="2043368"/>
            <a:ext cx="1679510" cy="15768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94083" y="2439918"/>
            <a:ext cx="1511559" cy="11196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3171880" y="5668310"/>
            <a:ext cx="5477069" cy="206742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7393983" y="3923485"/>
            <a:ext cx="382555" cy="401216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7419102" y="3960807"/>
            <a:ext cx="332315" cy="326571"/>
          </a:xfrm>
          <a:prstGeom prst="ellipse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순서도: 지연 34"/>
          <p:cNvSpPr/>
          <p:nvPr/>
        </p:nvSpPr>
        <p:spPr>
          <a:xfrm>
            <a:off x="8718930" y="5095383"/>
            <a:ext cx="326571" cy="279918"/>
          </a:xfrm>
          <a:prstGeom prst="flowChartDelay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8642842" y="3620242"/>
            <a:ext cx="76088" cy="11741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L 도형 1"/>
          <p:cNvSpPr/>
          <p:nvPr/>
        </p:nvSpPr>
        <p:spPr>
          <a:xfrm rot="10800000">
            <a:off x="5289617" y="3179297"/>
            <a:ext cx="703220" cy="386427"/>
          </a:xfrm>
          <a:prstGeom prst="corne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3171880" y="3620242"/>
            <a:ext cx="5477069" cy="2309327"/>
            <a:chOff x="3171880" y="3620242"/>
            <a:chExt cx="5477069" cy="2309327"/>
          </a:xfrm>
        </p:grpSpPr>
        <p:sp>
          <p:nvSpPr>
            <p:cNvPr id="6" name="직사각형 5"/>
            <p:cNvSpPr/>
            <p:nvPr/>
          </p:nvSpPr>
          <p:spPr>
            <a:xfrm>
              <a:off x="3171880" y="3620242"/>
              <a:ext cx="5477069" cy="2230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555790" y="3837999"/>
              <a:ext cx="2088897" cy="1702972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651" y="4526757"/>
              <a:ext cx="1769881" cy="1402812"/>
            </a:xfrm>
            <a:prstGeom prst="rect">
              <a:avLst/>
            </a:prstGeom>
          </p:spPr>
        </p:pic>
        <p:sp>
          <p:nvSpPr>
            <p:cNvPr id="57" name="타원 56"/>
            <p:cNvSpPr/>
            <p:nvPr/>
          </p:nvSpPr>
          <p:spPr>
            <a:xfrm>
              <a:off x="7419102" y="3976055"/>
              <a:ext cx="332315" cy="32657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091311" y="3620242"/>
              <a:ext cx="98474" cy="17803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2" name="그림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58" y="522529"/>
            <a:ext cx="732655" cy="73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649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-563692" y="1870899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Theory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2" y="2640340"/>
            <a:ext cx="4133561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004" y="1596042"/>
            <a:ext cx="1065657" cy="1065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74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Theory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9918" y="1441253"/>
            <a:ext cx="1947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en-US" altLang="ko-KR" sz="3200" kern="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2bit ADC</a:t>
            </a:r>
            <a:endParaRPr lang="ko-KR" altLang="en-US" sz="3200" kern="0" spc="-15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4" y="1587619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24" y="428577"/>
            <a:ext cx="904815" cy="90481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9063" y="1704460"/>
            <a:ext cx="6515100" cy="457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742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Theory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9918" y="1441253"/>
            <a:ext cx="19474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50" noProof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모터 구동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4" y="1587619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4720" y="1846359"/>
            <a:ext cx="6969443" cy="442989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24" y="428577"/>
            <a:ext cx="904815" cy="9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90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Theory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9918" y="1441253"/>
            <a:ext cx="2604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en-US" altLang="ko-KR" sz="3200" kern="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LED </a:t>
            </a:r>
            <a:r>
              <a:rPr lang="ko-KR" altLang="en-US" sz="3200" kern="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펄스제작</a:t>
            </a:r>
          </a:p>
        </p:txBody>
      </p:sp>
      <p:pic>
        <p:nvPicPr>
          <p:cNvPr id="15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4" y="1587619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24" y="428577"/>
            <a:ext cx="904815" cy="9048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751" y="1782564"/>
            <a:ext cx="6686550" cy="466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332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Theory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09918" y="1441253"/>
            <a:ext cx="2204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latinLnBrk="0">
              <a:defRPr/>
            </a:pPr>
            <a:r>
              <a:rPr lang="ko-KR" altLang="en-US" sz="3200" kern="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스피커 작동</a:t>
            </a:r>
          </a:p>
        </p:txBody>
      </p:sp>
      <p:pic>
        <p:nvPicPr>
          <p:cNvPr id="15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4" y="1587619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424" y="428577"/>
            <a:ext cx="904815" cy="9048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744" y="1819184"/>
            <a:ext cx="6794557" cy="462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38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62677" y="1849540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Circuit  Analysis</a:t>
            </a:r>
            <a:endParaRPr lang="ko-KR" altLang="en-US" sz="4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4" y="2640340"/>
            <a:ext cx="5103563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37" y="1849540"/>
            <a:ext cx="687600" cy="6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24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6955" y="197809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회로</a:t>
            </a:r>
          </a:p>
        </p:txBody>
      </p:sp>
      <p:pic>
        <p:nvPicPr>
          <p:cNvPr id="6147" name="Picture 3" descr="C:\Users\임지수\Desktop\전체 회로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791" y="1678832"/>
            <a:ext cx="6440487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33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임지수\Desktop\입력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27" y="2212069"/>
            <a:ext cx="32956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013324" y="2027403"/>
                <a:ext cx="7072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kern="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</a:t>
                </a:r>
                <a:r>
                  <a:rPr lang="ko-KR" altLang="en-US" kern="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 설정 </a:t>
                </a:r>
                <a:r>
                  <a:rPr lang="en-US" altLang="ko-KR" kern="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pPr>
                      <m:e>
                        <m:r>
                          <a:rPr lang="en-US" altLang="ko-KR" b="0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𝑉</m:t>
                        </m:r>
                      </m:e>
                      <m:sup>
                        <m:r>
                          <a:rPr lang="en-US" altLang="ko-KR" b="0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−</m:t>
                        </m:r>
                      </m:sup>
                    </m:sSup>
                    <m:r>
                      <a:rPr lang="en-US" altLang="ko-KR" b="0" i="1" kern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ko-KR" altLang="en-US" b="0" i="1" kern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정하기</m:t>
                    </m:r>
                  </m:oMath>
                </a14:m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324" y="2027403"/>
                <a:ext cx="7072604" cy="369332"/>
              </a:xfrm>
              <a:prstGeom prst="rect">
                <a:avLst/>
              </a:prstGeom>
              <a:blipFill>
                <a:blip r:embed="rId4"/>
                <a:stretch>
                  <a:fillRect l="-690" t="-833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6478621" y="2140085"/>
            <a:ext cx="1391056" cy="3599234"/>
          </a:xfrm>
          <a:prstGeom prst="rect">
            <a:avLst/>
          </a:prstGeom>
          <a:solidFill>
            <a:srgbClr val="FF0000">
              <a:alpha val="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8394970" y="3793787"/>
            <a:ext cx="862895" cy="9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771433" y="3609121"/>
                <a:ext cx="11728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− 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=5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𝑉</m:t>
                      </m:r>
                    </m:oMath>
                  </m:oMathPara>
                </a14:m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433" y="3609121"/>
                <a:ext cx="1172821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714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352663" y="251905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Hardware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52661" y="434756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Circuit Analysis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441" y="1396963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Table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5939835" y="1996751"/>
            <a:ext cx="41392" cy="407330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705117" y="2535736"/>
            <a:ext cx="717259" cy="946760"/>
            <a:chOff x="2557290" y="3247324"/>
            <a:chExt cx="2098675" cy="2770187"/>
          </a:xfrm>
          <a:solidFill>
            <a:schemeClr val="bg1">
              <a:lumMod val="65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52663" y="5561956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52663" y="198173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331961" y="3113164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Materials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52662" y="4929770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352660" y="371537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Theory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pic>
        <p:nvPicPr>
          <p:cNvPr id="7" name="Picture 2" descr="C:\Users\임지수\Desktop\제목 없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262" y="1576836"/>
            <a:ext cx="9143613" cy="4733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811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100876" y="2027403"/>
                <a:ext cx="7072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kern="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</a:t>
                </a:r>
                <a:r>
                  <a:rPr lang="ko-KR" altLang="en-US" kern="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 설정 </a:t>
                </a:r>
                <a:r>
                  <a:rPr lang="en-US" altLang="ko-KR" kern="0" dirty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panose="02040503050406030204" pitchFamily="18" charset="0"/>
                            <a:ea typeface="나눔바른고딕" panose="020B0603020101020101" pitchFamily="50" charset="-127"/>
                          </a:rPr>
                        </m:ctrlPr>
                      </m:sSupPr>
                      <m:e>
                        <m:r>
                          <a:rPr lang="en-US" altLang="ko-KR" b="0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𝑉</m:t>
                        </m:r>
                      </m:e>
                      <m:sup>
                        <m:r>
                          <a:rPr lang="en-US" altLang="ko-KR" b="0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+</m:t>
                        </m:r>
                      </m:sup>
                    </m:sSup>
                    <m:r>
                      <a:rPr lang="en-US" altLang="ko-KR" b="0" i="1" kern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ko-KR" altLang="en-US" b="0" i="1" kern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정하기</m:t>
                    </m:r>
                  </m:oMath>
                </a14:m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876" y="2027403"/>
                <a:ext cx="7072604" cy="369332"/>
              </a:xfrm>
              <a:prstGeom prst="rect">
                <a:avLst/>
              </a:prstGeom>
              <a:blipFill>
                <a:blip r:embed="rId3"/>
                <a:stretch>
                  <a:fillRect l="-776" t="-8333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C:\Users\임지수\Desktop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86" y="1978765"/>
            <a:ext cx="39433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70481" y="2140085"/>
            <a:ext cx="1391056" cy="3599234"/>
          </a:xfrm>
          <a:prstGeom prst="rect">
            <a:avLst/>
          </a:prstGeom>
          <a:solidFill>
            <a:srgbClr val="FF0000">
              <a:alpha val="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342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5123" y="1691144"/>
            <a:ext cx="707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ko-KR" altLang="en-US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설정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887461" y="3061667"/>
            <a:ext cx="5847017" cy="1524068"/>
            <a:chOff x="2866396" y="2514600"/>
            <a:chExt cx="5847017" cy="15240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866396" y="2514600"/>
                  <a:ext cx="2688878" cy="615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/>
                              </a:rPr>
                              <m:t>𝑅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+3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×10 &gt;5   ⋯  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396" y="2514600"/>
                  <a:ext cx="2688878" cy="61549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866396" y="3423178"/>
                  <a:ext cx="2688877" cy="615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/>
                              </a:rPr>
                              <m:t>𝑅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+8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×10 &lt;5   ⋯  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396" y="3423178"/>
                  <a:ext cx="2688877" cy="61549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/>
            <p:cNvCxnSpPr/>
            <p:nvPr/>
          </p:nvCxnSpPr>
          <p:spPr>
            <a:xfrm flipV="1">
              <a:off x="6328054" y="3219061"/>
              <a:ext cx="548608" cy="9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330983" y="2971800"/>
                  <a:ext cx="13824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/>
                          </a:rPr>
                          <m:t>3 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 &lt;8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 xmlns=""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0983" y="2971800"/>
                  <a:ext cx="138243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7" name="Picture 3" descr="C:\Users\임지수\Desktop\닭\KakaoTalk_20161220_20132502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82" y="2603604"/>
            <a:ext cx="991499" cy="15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임지수\Desktop\닭\KakaoTalk_20161220_20132502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82" y="3954797"/>
            <a:ext cx="991499" cy="15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2355870" y="2709152"/>
            <a:ext cx="126459" cy="1264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349539" y="5205918"/>
            <a:ext cx="126459" cy="1264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93222" y="2234112"/>
            <a:ext cx="77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12V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172337" y="5642042"/>
            <a:ext cx="54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0V</a:t>
            </a:r>
            <a:endParaRPr lang="ko-KR" altLang="en-US" b="1" dirty="0"/>
          </a:p>
        </p:txBody>
      </p:sp>
      <p:sp>
        <p:nvSpPr>
          <p:cNvPr id="37" name="직사각형 36"/>
          <p:cNvSpPr/>
          <p:nvPr/>
        </p:nvSpPr>
        <p:spPr>
          <a:xfrm>
            <a:off x="3061909" y="458573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dirty="0">
                <a:solidFill>
                  <a:prstClr val="black"/>
                </a:solidFill>
              </a:rPr>
              <a:t>R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38280" y="3249038"/>
            <a:ext cx="151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Rs</a:t>
            </a:r>
            <a:r>
              <a:rPr lang="en-US" altLang="ko-KR" b="1" dirty="0"/>
              <a:t> = 3K~8K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97693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428851" y="2631233"/>
                <a:ext cx="3722045" cy="70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+3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×10 − 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+8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 ×10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  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𝑀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851" y="2631233"/>
                <a:ext cx="3722045" cy="7085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428851" y="1838131"/>
            <a:ext cx="507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값에 따라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범위가 달라진다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23527" y="3825551"/>
                <a:ext cx="4238010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If) R = 5.6k</a:t>
                </a:r>
                <a:r>
                  <a:rPr lang="el-GR" altLang="ko-KR" dirty="0"/>
                  <a:t>Ω</a:t>
                </a:r>
                <a:endParaRPr lang="en-US" altLang="ko-KR" dirty="0"/>
              </a:p>
              <a:p>
                <a:endParaRPr lang="en-US" altLang="ko-K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 →  4.11</m:t>
                      </m:r>
                      <m:r>
                        <a:rPr lang="en-US" altLang="ko-KR" b="0" i="1" smtClean="0">
                          <a:latin typeface="Cambria Math"/>
                        </a:rPr>
                        <m:t>𝑉</m:t>
                      </m:r>
                      <m:r>
                        <a:rPr lang="en-US" altLang="ko-KR" b="0" i="1" smtClean="0">
                          <a:latin typeface="Cambria Math"/>
                        </a:rPr>
                        <m:t> ~  6.51</m:t>
                      </m:r>
                      <m:r>
                        <a:rPr lang="en-US" altLang="ko-KR" b="0" i="1" smtClean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527" y="3825551"/>
                <a:ext cx="4238010" cy="946991"/>
              </a:xfrm>
              <a:prstGeom prst="rect">
                <a:avLst/>
              </a:prstGeom>
              <a:blipFill rotWithShape="1">
                <a:blip r:embed="rId4"/>
                <a:stretch>
                  <a:fillRect l="-1149" t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1537" y="1838131"/>
            <a:ext cx="4745503" cy="348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234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6955" y="197809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모터와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커패시터를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병렬로 연결한 이유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7330983" y="4057341"/>
            <a:ext cx="85788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522419" y="3754416"/>
            <a:ext cx="3266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모터에 순간적으로 들어가는 튀는 전류를 막기 위해서</a:t>
            </a:r>
          </a:p>
        </p:txBody>
      </p:sp>
      <p:pic>
        <p:nvPicPr>
          <p:cNvPr id="7172" name="Picture 4" descr="C:\Users\임지수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55" y="2859267"/>
            <a:ext cx="5715342" cy="306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360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6955" y="197809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OpAmp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전원에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커패시터를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달아준 이유</a:t>
            </a:r>
          </a:p>
        </p:txBody>
      </p:sp>
      <p:pic>
        <p:nvPicPr>
          <p:cNvPr id="9218" name="Picture 2" descr="C:\Users\임지수\Desktop\제목 없음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206" y="2997149"/>
            <a:ext cx="3394562" cy="26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21690" y="3838120"/>
            <a:ext cx="2723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OpAmp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전원에서 발생하는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노이즈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제거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6219876" y="4113612"/>
            <a:ext cx="85788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3332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6955" y="197809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부저와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모터에 트랜지스터를 달아준 이유</a:t>
            </a:r>
          </a:p>
        </p:txBody>
      </p:sp>
      <p:pic>
        <p:nvPicPr>
          <p:cNvPr id="4099" name="Picture 3" descr="C:\Users\임지수\Desktop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983" y="2162755"/>
            <a:ext cx="36576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임지수\Desktop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2672342"/>
            <a:ext cx="555307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7434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6955" y="197809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부저와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모터에 트랜지스터를 달아준 이유</a:t>
            </a:r>
          </a:p>
        </p:txBody>
      </p:sp>
      <p:pic>
        <p:nvPicPr>
          <p:cNvPr id="4101" name="Picture 5" descr="C:\Users\임지수\Desktop\제목 없음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3" y="2690071"/>
            <a:ext cx="6370637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액자 6"/>
          <p:cNvSpPr/>
          <p:nvPr/>
        </p:nvSpPr>
        <p:spPr>
          <a:xfrm>
            <a:off x="1990708" y="4250144"/>
            <a:ext cx="3758339" cy="847150"/>
          </a:xfrm>
          <a:prstGeom prst="fram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32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63372" y="1870899"/>
            <a:ext cx="7768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8773480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435" y="1870899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84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</a:t>
            </a:r>
            <a:endParaRPr lang="ko-KR" altLang="en-US" sz="16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520" y="629228"/>
            <a:ext cx="684000" cy="684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202768" y="2307101"/>
            <a:ext cx="324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영상 넣기</a:t>
            </a:r>
          </a:p>
        </p:txBody>
      </p:sp>
    </p:spTree>
    <p:extLst>
      <p:ext uri="{BB962C8B-B14F-4D97-AF65-F5344CB8AC3E}">
        <p14:creationId xmlns:p14="http://schemas.microsoft.com/office/powerpoint/2010/main" val="673458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-563692" y="1870899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2" y="2640340"/>
            <a:ext cx="4133561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51" y="1870899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31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63372" y="1870899"/>
            <a:ext cx="1598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2282245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618" y="1849540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59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50" noProof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3896" y="1441254"/>
            <a:ext cx="294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50" noProof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회로설계 </a:t>
            </a:r>
            <a:r>
              <a:rPr lang="ko-KR" altLang="en-US" sz="3200" kern="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해석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4" y="1587619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85889" y="2071130"/>
            <a:ext cx="950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임지수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신혜영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428851" y="2600679"/>
            <a:ext cx="1380184" cy="485566"/>
            <a:chOff x="1428851" y="2600679"/>
            <a:chExt cx="1380184" cy="485566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428851" y="2600679"/>
              <a:ext cx="1380184" cy="4855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kern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회로설계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1607684" y="3057572"/>
              <a:ext cx="1022518" cy="7746"/>
            </a:xfrm>
            <a:prstGeom prst="line">
              <a:avLst/>
            </a:prstGeom>
            <a:ln w="317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연결선 36"/>
          <p:cNvCxnSpPr/>
          <p:nvPr/>
        </p:nvCxnSpPr>
        <p:spPr>
          <a:xfrm flipH="1">
            <a:off x="1668253" y="3244220"/>
            <a:ext cx="3765" cy="81791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53248" y="3330010"/>
            <a:ext cx="648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noProof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각각의 소자를 구동할 회로를 먼저 고안해 낸 뒤</a:t>
            </a:r>
            <a:endParaRPr lang="en-US" altLang="ko-KR" kern="0" noProof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틀의 회로를 설계하였다</a:t>
            </a:r>
            <a:r>
              <a:rPr lang="en-US" altLang="ko-KR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kern="0" noProof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9493835" y="5316374"/>
            <a:ext cx="3765" cy="81791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8315446" y="4656633"/>
            <a:ext cx="1380184" cy="485566"/>
            <a:chOff x="4356201" y="2621011"/>
            <a:chExt cx="1380184" cy="485566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356201" y="2621011"/>
              <a:ext cx="1380184" cy="4855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kern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회로해석</a:t>
              </a:r>
              <a:endParaRPr lang="en-US" altLang="ko-KR" sz="2000" kern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 flipV="1">
              <a:off x="4515837" y="3065318"/>
              <a:ext cx="1022518" cy="7746"/>
            </a:xfrm>
            <a:prstGeom prst="line">
              <a:avLst/>
            </a:prstGeom>
            <a:ln w="317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317047" y="5363465"/>
            <a:ext cx="648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시행착오를 통하여 수정한 부분을 위주로 해석하였다</a:t>
            </a:r>
            <a:r>
              <a:rPr lang="en-US" altLang="ko-KR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89" y="619642"/>
            <a:ext cx="593377" cy="5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18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50" noProof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3895" y="1441254"/>
            <a:ext cx="48601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시뮬레이션</a:t>
            </a:r>
            <a:r>
              <a:rPr lang="en-US" altLang="ko-KR" sz="3200" kern="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kern="0" spc="-15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제작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4" y="1587619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85889" y="2071130"/>
            <a:ext cx="950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kumimoji="0" lang="en-US" altLang="ko-KR" b="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kumimoji="0" lang="ko-KR" altLang="en-US" b="0" i="0" u="none" strike="noStrike" kern="0" cap="none" spc="0" normalizeH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유남기</a:t>
            </a:r>
            <a:r>
              <a:rPr kumimoji="0" lang="en-US" altLang="ko-KR" b="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0" i="0" u="none" strike="noStrike" kern="0" cap="none" spc="0" normalizeH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이수용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428851" y="2600679"/>
            <a:ext cx="1380184" cy="485566"/>
            <a:chOff x="1428851" y="2600679"/>
            <a:chExt cx="1380184" cy="485566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428851" y="2600679"/>
              <a:ext cx="1380184" cy="4855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시뮬레이션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1607684" y="3057572"/>
              <a:ext cx="1022518" cy="7746"/>
            </a:xfrm>
            <a:prstGeom prst="line">
              <a:avLst/>
            </a:prstGeom>
            <a:ln w="317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연결선 36"/>
          <p:cNvCxnSpPr/>
          <p:nvPr/>
        </p:nvCxnSpPr>
        <p:spPr>
          <a:xfrm flipH="1">
            <a:off x="1668253" y="3244220"/>
            <a:ext cx="3765" cy="81791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53248" y="3330010"/>
            <a:ext cx="648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된 회로를 바탕으로 시뮬레이션을 진행하고 설계에 더 나은 방향을 제시했다</a:t>
            </a:r>
            <a:r>
              <a:rPr lang="en-US" altLang="ko-KR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kern="0" noProof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9493835" y="5316374"/>
            <a:ext cx="3765" cy="81791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모서리가 둥근 직사각형 44"/>
          <p:cNvSpPr/>
          <p:nvPr/>
        </p:nvSpPr>
        <p:spPr>
          <a:xfrm>
            <a:off x="7815258" y="4656633"/>
            <a:ext cx="1880372" cy="48556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하드웨어 제작</a:t>
            </a:r>
            <a:endParaRPr lang="en-US" altLang="ko-KR" sz="2000" kern="0" noProof="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8046720" y="5078438"/>
            <a:ext cx="1447115" cy="0"/>
          </a:xfrm>
          <a:prstGeom prst="line">
            <a:avLst/>
          </a:prstGeom>
          <a:ln w="3175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4317047" y="5363465"/>
            <a:ext cx="648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설계된 회로에 적합한 하드웨어를 고안하고 제작하였다</a:t>
            </a:r>
            <a:r>
              <a:rPr lang="en-US" altLang="ko-KR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89" y="619642"/>
            <a:ext cx="593377" cy="5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5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50" noProof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5889" y="1764810"/>
            <a:ext cx="294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150" normalizeH="0" baseline="0" noProof="0" dirty="0">
                <a:ln>
                  <a:noFill/>
                </a:ln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회로 제작 및 검수</a:t>
            </a:r>
          </a:p>
        </p:txBody>
      </p:sp>
      <p:pic>
        <p:nvPicPr>
          <p:cNvPr id="15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4" y="1911176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85889" y="2394687"/>
            <a:ext cx="950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kumimoji="0" lang="ko-KR" altLang="en-US" b="0" i="0" u="none" strike="noStrike" kern="0" cap="none" spc="0" normalizeH="0" baseline="0" noProof="0" dirty="0" err="1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박경하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1340634" y="2952650"/>
            <a:ext cx="3765" cy="81791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625629" y="3038440"/>
            <a:ext cx="648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설계된 회로를 바탕으로 실제 기판을 제작하고 정상 작동함을 확인 후 하드웨어에 설치하였다</a:t>
            </a:r>
            <a:r>
              <a:rPr lang="en-US" altLang="ko-KR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kern="0" noProof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89" y="619642"/>
            <a:ext cx="593377" cy="5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31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00099" y="1892258"/>
            <a:ext cx="27653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Materials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61699"/>
            <a:ext cx="3286084" cy="0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457" y="1790934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08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Materials </a:t>
            </a:r>
            <a:endParaRPr lang="ko-KR" altLang="en-US" sz="3200" spc="-15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2" name="그림 7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971" y="522315"/>
            <a:ext cx="684000" cy="684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872832" y="2428447"/>
            <a:ext cx="10314259" cy="2849864"/>
            <a:chOff x="746223" y="1725063"/>
            <a:chExt cx="10314259" cy="2849864"/>
          </a:xfrm>
        </p:grpSpPr>
        <p:sp>
          <p:nvSpPr>
            <p:cNvPr id="56" name="TextBox 55"/>
            <p:cNvSpPr txBox="1"/>
            <p:nvPr/>
          </p:nvSpPr>
          <p:spPr>
            <a:xfrm>
              <a:off x="1237132" y="4267150"/>
              <a:ext cx="1063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아크릴</a:t>
              </a:r>
            </a:p>
          </p:txBody>
        </p:sp>
        <p:sp>
          <p:nvSpPr>
            <p:cNvPr id="3" name="타원 2"/>
            <p:cNvSpPr/>
            <p:nvPr/>
          </p:nvSpPr>
          <p:spPr>
            <a:xfrm>
              <a:off x="746223" y="1756023"/>
              <a:ext cx="2453651" cy="2403282"/>
            </a:xfrm>
            <a:prstGeom prst="ellipse">
              <a:avLst/>
            </a:prstGeom>
            <a:solidFill>
              <a:srgbClr val="5E9FC9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타원 33"/>
            <p:cNvSpPr/>
            <p:nvPr/>
          </p:nvSpPr>
          <p:spPr>
            <a:xfrm>
              <a:off x="2772377" y="1725063"/>
              <a:ext cx="2453651" cy="2403282"/>
            </a:xfrm>
            <a:prstGeom prst="ellipse">
              <a:avLst/>
            </a:prstGeom>
            <a:solidFill>
              <a:srgbClr val="4FB7A3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34"/>
            <p:cNvSpPr/>
            <p:nvPr/>
          </p:nvSpPr>
          <p:spPr>
            <a:xfrm>
              <a:off x="4634711" y="1779319"/>
              <a:ext cx="2453651" cy="2403282"/>
            </a:xfrm>
            <a:prstGeom prst="ellipse">
              <a:avLst/>
            </a:prstGeom>
            <a:solidFill>
              <a:srgbClr val="B3CB8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6580677" y="1749761"/>
              <a:ext cx="2453651" cy="2403282"/>
            </a:xfrm>
            <a:prstGeom prst="ellipse">
              <a:avLst/>
            </a:prstGeom>
            <a:solidFill>
              <a:srgbClr val="F5B34C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타원 37"/>
            <p:cNvSpPr/>
            <p:nvPr/>
          </p:nvSpPr>
          <p:spPr>
            <a:xfrm>
              <a:off x="8606831" y="1761917"/>
              <a:ext cx="2453651" cy="2403282"/>
            </a:xfrm>
            <a:prstGeom prst="ellipse">
              <a:avLst/>
            </a:prstGeom>
            <a:solidFill>
              <a:srgbClr val="CF6A5F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571" y="2457753"/>
              <a:ext cx="987297" cy="987297"/>
            </a:xfrm>
            <a:prstGeom prst="rect">
              <a:avLst/>
            </a:prstGeom>
          </p:spPr>
        </p:pic>
        <p:sp>
          <p:nvSpPr>
            <p:cNvPr id="64" name="TextBox 63"/>
            <p:cNvSpPr txBox="1"/>
            <p:nvPr/>
          </p:nvSpPr>
          <p:spPr>
            <a:xfrm>
              <a:off x="3403236" y="4265304"/>
              <a:ext cx="1063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PUMP</a:t>
              </a:r>
              <a:endPara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290502" y="4259629"/>
              <a:ext cx="1063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LED</a:t>
              </a:r>
              <a:endPara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7275684" y="4267149"/>
              <a:ext cx="133114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스피커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9369339" y="4267149"/>
              <a:ext cx="10636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 err="1">
                  <a:solidFill>
                    <a:srgbClr val="929292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써미스터</a:t>
              </a:r>
              <a:endPara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7945" y="2642410"/>
              <a:ext cx="868939" cy="868939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9260" y="2284846"/>
              <a:ext cx="1479884" cy="147988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996" y="2370678"/>
              <a:ext cx="1219200" cy="1219200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17614" y="2110662"/>
              <a:ext cx="1632084" cy="16320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312281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-563692" y="1870899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Hardware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2" y="2640340"/>
            <a:ext cx="4133561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968" y="1789386"/>
            <a:ext cx="850954" cy="850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17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3302</TotalTime>
  <Words>344</Words>
  <Application>Microsoft Office PowerPoint</Application>
  <PresentationFormat>와이드스크린</PresentationFormat>
  <Paragraphs>93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Arial</vt:lpstr>
      <vt:lpstr>맑은 고딕</vt:lpstr>
      <vt:lpstr>나눔고딕 ExtraBold</vt:lpstr>
      <vt:lpstr>Cambria Math</vt:lpstr>
      <vt:lpstr>나눔바른고딕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Kyoungha Park</cp:lastModifiedBy>
  <cp:revision>191</cp:revision>
  <dcterms:created xsi:type="dcterms:W3CDTF">2014-12-18T04:01:36Z</dcterms:created>
  <dcterms:modified xsi:type="dcterms:W3CDTF">2016-12-20T15:41:45Z</dcterms:modified>
</cp:coreProperties>
</file>